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2" r:id="rId4"/>
    <p:sldId id="264" r:id="rId5"/>
    <p:sldId id="306" r:id="rId6"/>
    <p:sldId id="263" r:id="rId7"/>
    <p:sldId id="308" r:id="rId8"/>
    <p:sldId id="280" r:id="rId9"/>
    <p:sldId id="273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90" r:id="rId19"/>
    <p:sldId id="289" r:id="rId20"/>
    <p:sldId id="291" r:id="rId21"/>
    <p:sldId id="300" r:id="rId22"/>
    <p:sldId id="292" r:id="rId23"/>
    <p:sldId id="303" r:id="rId24"/>
    <p:sldId id="294" r:id="rId25"/>
    <p:sldId id="257" r:id="rId26"/>
    <p:sldId id="258" r:id="rId27"/>
    <p:sldId id="304" r:id="rId28"/>
    <p:sldId id="297" r:id="rId29"/>
    <p:sldId id="298" r:id="rId30"/>
    <p:sldId id="302" r:id="rId31"/>
    <p:sldId id="301" r:id="rId32"/>
    <p:sldId id="309" r:id="rId33"/>
    <p:sldId id="261" r:id="rId34"/>
    <p:sldId id="310" r:id="rId35"/>
    <p:sldId id="295" r:id="rId36"/>
    <p:sldId id="296" r:id="rId37"/>
    <p:sldId id="299" r:id="rId38"/>
    <p:sldId id="278" r:id="rId39"/>
    <p:sldId id="279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3" autoAdjust="0"/>
    <p:restoredTop sz="94660"/>
  </p:normalViewPr>
  <p:slideViewPr>
    <p:cSldViewPr>
      <p:cViewPr varScale="1">
        <p:scale>
          <a:sx n="60" d="100"/>
          <a:sy n="60" d="100"/>
        </p:scale>
        <p:origin x="8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19056974459732"/>
          <c:y val="0.13535911602209943"/>
          <c:w val="0.46365422396856582"/>
          <c:h val="0.65193370165745868"/>
        </c:manualLayout>
      </c:layout>
      <c:radarChart>
        <c:radarStyle val="marker"/>
        <c:varyColors val="0"/>
        <c:ser>
          <c:idx val="0"/>
          <c:order val="0"/>
          <c:tx>
            <c:v>Importance</c:v>
          </c:tx>
          <c:spPr>
            <a:ln w="57996">
              <a:solidFill>
                <a:srgbClr val="7030A0"/>
              </a:solidFill>
              <a:prstDash val="solid"/>
            </a:ln>
          </c:spPr>
          <c:marker>
            <c:symbol val="none"/>
          </c:marker>
          <c:cat>
            <c:strRef>
              <c:f>Sheet1!$A$6:$A$11</c:f>
              <c:strCache>
                <c:ptCount val="6"/>
                <c:pt idx="0">
                  <c:v>Attribute 1</c:v>
                </c:pt>
                <c:pt idx="1">
                  <c:v>Attribute 2</c:v>
                </c:pt>
                <c:pt idx="2">
                  <c:v>Attribute 3</c:v>
                </c:pt>
                <c:pt idx="3">
                  <c:v>Attribute 4</c:v>
                </c:pt>
                <c:pt idx="4">
                  <c:v>Attribute 5</c:v>
                </c:pt>
                <c:pt idx="5">
                  <c:v>Attribute 6</c:v>
                </c:pt>
              </c:strCache>
            </c:strRef>
          </c:cat>
          <c:val>
            <c:numRef>
              <c:f>Sheet1!$B$6:$B$11</c:f>
              <c:numCache>
                <c:formatCode>General</c:formatCode>
                <c:ptCount val="6"/>
                <c:pt idx="0">
                  <c:v>5.55</c:v>
                </c:pt>
                <c:pt idx="1">
                  <c:v>6.14</c:v>
                </c:pt>
                <c:pt idx="2">
                  <c:v>4.1899999999999995</c:v>
                </c:pt>
                <c:pt idx="3">
                  <c:v>5.55</c:v>
                </c:pt>
                <c:pt idx="4">
                  <c:v>6.17</c:v>
                </c:pt>
                <c:pt idx="5">
                  <c:v>5.87</c:v>
                </c:pt>
              </c:numCache>
            </c:numRef>
          </c:val>
        </c:ser>
        <c:ser>
          <c:idx val="1"/>
          <c:order val="1"/>
          <c:tx>
            <c:v>Satisfaction</c:v>
          </c:tx>
          <c:spPr>
            <a:ln w="57996">
              <a:solidFill>
                <a:srgbClr val="FFC000"/>
              </a:solidFill>
              <a:prstDash val="solid"/>
            </a:ln>
          </c:spPr>
          <c:marker>
            <c:symbol val="none"/>
          </c:marker>
          <c:cat>
            <c:strRef>
              <c:f>Sheet1!$A$6:$A$11</c:f>
              <c:strCache>
                <c:ptCount val="6"/>
                <c:pt idx="0">
                  <c:v>Attribute 1</c:v>
                </c:pt>
                <c:pt idx="1">
                  <c:v>Attribute 2</c:v>
                </c:pt>
                <c:pt idx="2">
                  <c:v>Attribute 3</c:v>
                </c:pt>
                <c:pt idx="3">
                  <c:v>Attribute 4</c:v>
                </c:pt>
                <c:pt idx="4">
                  <c:v>Attribute 5</c:v>
                </c:pt>
                <c:pt idx="5">
                  <c:v>Attribute 6</c:v>
                </c:pt>
              </c:strCache>
            </c:strRef>
          </c:cat>
          <c:val>
            <c:numRef>
              <c:f>Sheet1!$C$6:$C$11</c:f>
              <c:numCache>
                <c:formatCode>General</c:formatCode>
                <c:ptCount val="6"/>
                <c:pt idx="0">
                  <c:v>5.55</c:v>
                </c:pt>
                <c:pt idx="1">
                  <c:v>5.44</c:v>
                </c:pt>
                <c:pt idx="2">
                  <c:v>5.55</c:v>
                </c:pt>
                <c:pt idx="3">
                  <c:v>5.55</c:v>
                </c:pt>
                <c:pt idx="4">
                  <c:v>4.33</c:v>
                </c:pt>
                <c:pt idx="5">
                  <c:v>5.1099999999999985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607904"/>
        <c:axId val="213608296"/>
      </c:radarChart>
      <c:catAx>
        <c:axId val="2136079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84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3608296"/>
        <c:crosses val="autoZero"/>
        <c:auto val="0"/>
        <c:lblAlgn val="ctr"/>
        <c:lblOffset val="100"/>
        <c:noMultiLvlLbl val="0"/>
      </c:catAx>
      <c:valAx>
        <c:axId val="213608296"/>
        <c:scaling>
          <c:orientation val="minMax"/>
          <c:max val="7"/>
          <c:min val="1"/>
        </c:scaling>
        <c:delete val="0"/>
        <c:axPos val="l"/>
        <c:majorGridlines>
          <c:spPr>
            <a:ln w="483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48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84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3607904"/>
        <c:crosses val="autoZero"/>
        <c:crossBetween val="between"/>
        <c:majorUnit val="1"/>
      </c:valAx>
      <c:spPr>
        <a:noFill/>
        <a:ln w="38664">
          <a:noFill/>
        </a:ln>
      </c:spPr>
    </c:plotArea>
    <c:legend>
      <c:legendPos val="b"/>
      <c:layout>
        <c:manualLayout>
          <c:xMode val="edge"/>
          <c:yMode val="edge"/>
          <c:x val="0.29862475442043235"/>
          <c:y val="0.925414364640884"/>
          <c:w val="0.39882121807465737"/>
          <c:h val="6.6298342541436461E-2"/>
        </c:manualLayout>
      </c:layout>
      <c:overlay val="0"/>
      <c:spPr>
        <a:solidFill>
          <a:srgbClr val="FFFFFF"/>
        </a:solidFill>
        <a:ln w="4833">
          <a:solidFill>
            <a:srgbClr val="000000"/>
          </a:solidFill>
          <a:prstDash val="solid"/>
        </a:ln>
      </c:spPr>
      <c:txPr>
        <a:bodyPr/>
        <a:lstStyle/>
        <a:p>
          <a:pPr>
            <a:defRPr sz="1362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8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4209D2-5247-4521-A48B-DC9D8EBFB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11D30-FD34-4777-892F-15C8DDE73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799B9-C867-406D-AFEC-CC7D6838C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802D5-D28B-4A7A-BFE9-2880639ED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AFEE2-B2AC-41AA-82D3-2AFB69BA5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3325D-747E-4386-844F-286BD1F2E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A78DF-F462-426F-BF61-AC50E94BE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03DC-8835-4E24-B472-28415F470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8AD14-6815-4D38-8E98-B8F7602CE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8A4B6-FA98-482C-8244-C5FDC5EBA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58FF1-2EBC-435B-8BCB-5C77C8E6F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19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04E4EA1-4033-482D-BB69-EEAF5DA3C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!Programs!%5bAMS-06-21-08.xlsx%5dPrograms%20Chart%202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!Gaps!%5bAMS-06-21-08.xlsx%5dGaps%20Chart%201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!Gaps!%5bAMS-06-21-08.xlsx%5dGaps%20Chart%205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!statements!%5bAMS-06-21-08.xlsx%5dstatements%20Chart%203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!statements!%5bAMS-06-21-08.xlsx%5dstatements%20Chart%204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!q4e!%5bAMS-06-21-08.xlsx%5dq4e%20Chart%202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AMS-06-21-08.xlsx!websites!%5bAMS-06-21-08.xlsx%5dwebsites%20Chart%202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!q8e!%5bAMS-06-21-08.xlsx%5dq8e%20Chart%204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!q9e!%5bAMS-06-21-08.xlsx%5dq9e%20Chart%201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4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lluna\My%20Documents\AMS-06-21-08.xlsx!q10!%5bAMS-06-21-08.xlsx%5dq10%20Chart%201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University Of North Alabama</a:t>
            </a:r>
            <a:br>
              <a:rPr lang="en-US" sz="3600" dirty="0" smtClean="0"/>
            </a:br>
            <a:r>
              <a:rPr lang="en-US" sz="3600" dirty="0" smtClean="0"/>
              <a:t>Alumni Marketing Survey Results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1800" dirty="0" smtClean="0"/>
              <a:t>Dr. Andrew L. Luna</a:t>
            </a:r>
          </a:p>
          <a:p>
            <a:pPr eaLnBrk="1" hangingPunct="1"/>
            <a:r>
              <a:rPr lang="en-US" sz="1800" dirty="0" smtClean="0"/>
              <a:t>Director</a:t>
            </a:r>
          </a:p>
          <a:p>
            <a:pPr eaLnBrk="1" hangingPunct="1"/>
            <a:r>
              <a:rPr lang="en-US" sz="1800" dirty="0" smtClean="0"/>
              <a:t>Institutional Research, Planning and Assessment</a:t>
            </a:r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</a:t>
            </a:r>
            <a:endParaRPr lang="en-US" sz="3200" dirty="0"/>
          </a:p>
        </p:txBody>
      </p:sp>
      <p:pic>
        <p:nvPicPr>
          <p:cNvPr id="39953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41523"/>
            <a:ext cx="6929438" cy="377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399" y="2041525"/>
            <a:ext cx="6929438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057400"/>
            <a:ext cx="6929438" cy="41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057400"/>
            <a:ext cx="6929438" cy="41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057400"/>
            <a:ext cx="6929438" cy="41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57400"/>
            <a:ext cx="6929438" cy="41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57400"/>
            <a:ext cx="6929438" cy="41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057400"/>
            <a:ext cx="6929438" cy="41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57400"/>
            <a:ext cx="6929438" cy="41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5715000"/>
            <a:ext cx="535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Over 57 percent of respondents were 40 and over</a:t>
            </a:r>
            <a:endParaRPr lang="en-US" sz="1600" dirty="0">
              <a:solidFill>
                <a:srgbClr val="C00000"/>
              </a:solidFill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981200"/>
            <a:ext cx="692943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Points of Discussion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Marketing Surveys and UNA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Groups Surveyed</a:t>
            </a:r>
          </a:p>
          <a:p>
            <a:pPr eaLnBrk="1" hangingPunct="1"/>
            <a:r>
              <a:rPr lang="en-US" sz="2400" dirty="0" smtClean="0"/>
              <a:t>Methodology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Results of Alumni Survey</a:t>
            </a:r>
          </a:p>
          <a:p>
            <a:pPr eaLnBrk="1" hangingPunct="1"/>
            <a:r>
              <a:rPr lang="en-US" sz="2400" dirty="0" smtClean="0"/>
              <a:t>Implications/Recommendations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1" y="1828801"/>
            <a:ext cx="6400800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1371600" y="1904999"/>
          <a:ext cx="6705600" cy="4045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8" name="Worksheet" r:id="rId3" imgW="4610222" imgH="2781330" progId="Excel.Sheet.8">
                  <p:link updateAutomatic="1"/>
                </p:oleObj>
              </mc:Choice>
              <mc:Fallback>
                <p:oleObj name="Worksheet" r:id="rId3" imgW="4610222" imgH="2781330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4999"/>
                        <a:ext cx="6705600" cy="4045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Survey Results</a:t>
            </a:r>
            <a:br>
              <a:rPr lang="en-US" sz="3200" dirty="0" smtClean="0"/>
            </a:br>
            <a:r>
              <a:rPr lang="en-US" sz="3200" dirty="0" smtClean="0"/>
              <a:t>Demographics, Cont.</a:t>
            </a:r>
            <a:endParaRPr lang="en-US" sz="3200" dirty="0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057400"/>
            <a:ext cx="6929438" cy="41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Gap Analysis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Measures both the </a:t>
            </a:r>
            <a:r>
              <a:rPr lang="en-US" sz="2400" dirty="0" smtClean="0">
                <a:solidFill>
                  <a:srgbClr val="7030A0"/>
                </a:solidFill>
              </a:rPr>
              <a:t>Importance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C000"/>
                </a:solidFill>
              </a:rPr>
              <a:t>Satisfaction</a:t>
            </a:r>
            <a:r>
              <a:rPr lang="en-US" sz="2400" dirty="0" smtClean="0"/>
              <a:t> of a particular variable or attribute</a:t>
            </a:r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C00000"/>
                </a:solidFill>
              </a:rPr>
              <a:t>Performance Gap </a:t>
            </a:r>
            <a:r>
              <a:rPr lang="en-US" sz="2400" dirty="0" smtClean="0"/>
              <a:t>is the difference between the </a:t>
            </a:r>
            <a:r>
              <a:rPr lang="en-US" sz="2400" dirty="0" smtClean="0">
                <a:solidFill>
                  <a:srgbClr val="7030A0"/>
                </a:solidFill>
              </a:rPr>
              <a:t>Importance</a:t>
            </a:r>
            <a:r>
              <a:rPr lang="en-US" sz="2400" dirty="0" smtClean="0"/>
              <a:t> Measure and the </a:t>
            </a:r>
            <a:r>
              <a:rPr lang="en-US" sz="2400" dirty="0" smtClean="0">
                <a:solidFill>
                  <a:srgbClr val="FFC000"/>
                </a:solidFill>
              </a:rPr>
              <a:t>Satisfaction</a:t>
            </a:r>
            <a:r>
              <a:rPr lang="en-US" sz="2400" dirty="0" smtClean="0"/>
              <a:t> Measure</a:t>
            </a:r>
          </a:p>
          <a:p>
            <a:r>
              <a:rPr lang="en-US" sz="2400" dirty="0" smtClean="0"/>
              <a:t>The higher the </a:t>
            </a:r>
            <a:r>
              <a:rPr lang="en-US" sz="2400" dirty="0" smtClean="0">
                <a:solidFill>
                  <a:srgbClr val="C00000"/>
                </a:solidFill>
              </a:rPr>
              <a:t>Performance Gap</a:t>
            </a:r>
            <a:r>
              <a:rPr lang="en-US" sz="2400" dirty="0" smtClean="0"/>
              <a:t>, the least UNA is meeting customer (alumni) expectations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990600" y="1219200"/>
          <a:ext cx="7467600" cy="5335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5943600" y="1676400"/>
            <a:ext cx="2590800" cy="304800"/>
          </a:xfrm>
          <a:prstGeom prst="wedgeRectCallout">
            <a:avLst>
              <a:gd name="adj1" fmla="val -96875"/>
              <a:gd name="adj2" fmla="val 191148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/>
              <a:t>Meeting Expectations</a:t>
            </a:r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6934200" y="3352800"/>
            <a:ext cx="1447800" cy="304800"/>
          </a:xfrm>
          <a:prstGeom prst="wedgeRectCallout">
            <a:avLst>
              <a:gd name="adj1" fmla="val -115458"/>
              <a:gd name="adj2" fmla="val -178125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/>
              <a:t>Smaller Gap</a:t>
            </a: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990600" y="3505200"/>
            <a:ext cx="1828800" cy="304800"/>
          </a:xfrm>
          <a:prstGeom prst="wedgeRectCallout">
            <a:avLst>
              <a:gd name="adj1" fmla="val 80120"/>
              <a:gd name="adj2" fmla="val 248440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Larger Gap</a:t>
            </a:r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6324600" y="5410200"/>
            <a:ext cx="2133600" cy="685800"/>
          </a:xfrm>
          <a:prstGeom prst="wedgeRectCallout">
            <a:avLst>
              <a:gd name="adj1" fmla="val -72917"/>
              <a:gd name="adj2" fmla="val -210185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/>
              <a:t>Exceeding Expectations/Possible Overkill</a:t>
            </a:r>
          </a:p>
        </p:txBody>
      </p:sp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1295400" y="457200"/>
            <a:ext cx="70086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Alumni Marketing Survey Results</a:t>
            </a:r>
          </a:p>
          <a:p>
            <a:r>
              <a:rPr lang="en-US" sz="3200" dirty="0" smtClean="0">
                <a:solidFill>
                  <a:schemeClr val="tx2"/>
                </a:solidFill>
              </a:rPr>
              <a:t>Interpreting </a:t>
            </a:r>
            <a:r>
              <a:rPr lang="en-US" sz="3200" dirty="0">
                <a:solidFill>
                  <a:schemeClr val="tx2"/>
                </a:solidFill>
              </a:rPr>
              <a:t>the Radar 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23557" grpId="0" animBg="1"/>
      <p:bldP spid="23559" grpId="0" animBg="1"/>
      <p:bldP spid="23560" grpId="0" animBg="1"/>
      <p:bldP spid="2356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2"/>
          <p:cNvSpPr txBox="1">
            <a:spLocks noChangeArrowheads="1"/>
          </p:cNvSpPr>
          <p:nvPr/>
        </p:nvSpPr>
        <p:spPr bwMode="auto">
          <a:xfrm>
            <a:off x="990600" y="533400"/>
            <a:ext cx="715369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Alumni </a:t>
            </a:r>
            <a:r>
              <a:rPr lang="en-US" sz="3200" dirty="0" smtClean="0">
                <a:solidFill>
                  <a:schemeClr val="tx2"/>
                </a:solidFill>
              </a:rPr>
              <a:t>Marketing Survey Results</a:t>
            </a:r>
          </a:p>
          <a:p>
            <a:r>
              <a:rPr lang="en-US" sz="3200" dirty="0" smtClean="0">
                <a:solidFill>
                  <a:schemeClr val="tx2"/>
                </a:solidFill>
              </a:rPr>
              <a:t>Radar </a:t>
            </a:r>
            <a:r>
              <a:rPr lang="en-US" sz="3200" dirty="0">
                <a:solidFill>
                  <a:schemeClr val="tx2"/>
                </a:solidFill>
              </a:rPr>
              <a:t>Chart on 20 </a:t>
            </a:r>
            <a:r>
              <a:rPr lang="en-US" sz="3200" dirty="0" smtClean="0">
                <a:solidFill>
                  <a:schemeClr val="tx2"/>
                </a:solidFill>
              </a:rPr>
              <a:t>Characteristics</a:t>
            </a:r>
            <a:endParaRPr lang="en-US" sz="3200" dirty="0">
              <a:solidFill>
                <a:schemeClr val="tx2"/>
              </a:solidFill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066800" y="1676400"/>
          <a:ext cx="745381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3" imgW="6476970" imgH="4105199" progId="Excel.Sheet.8">
                  <p:link updateAutomatic="1"/>
                </p:oleObj>
              </mc:Choice>
              <mc:Fallback>
                <p:oleObj name="Worksheet" r:id="rId3" imgW="6476970" imgH="4105199" progId="Excel.Sheet.8">
                  <p:link updateAutomatic="1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76400"/>
                        <a:ext cx="745381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6553200" y="1752600"/>
            <a:ext cx="2209800" cy="838200"/>
          </a:xfrm>
          <a:prstGeom prst="wedgeRectCallout">
            <a:avLst>
              <a:gd name="adj1" fmla="val -88854"/>
              <a:gd name="adj2" fmla="val 21791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Larg</a:t>
            </a:r>
            <a:r>
              <a:rPr lang="en-US" sz="1400" dirty="0" smtClean="0">
                <a:solidFill>
                  <a:schemeClr val="bg1"/>
                </a:solidFill>
              </a:rPr>
              <a:t>e negative gap.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Possible Overkill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295400" y="3124200"/>
            <a:ext cx="2209800" cy="1143000"/>
          </a:xfrm>
          <a:prstGeom prst="wedgeRectCallout">
            <a:avLst>
              <a:gd name="adj1" fmla="val 120877"/>
              <a:gd name="adj2" fmla="val 11759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Larg</a:t>
            </a:r>
            <a:r>
              <a:rPr lang="en-US" sz="1400" dirty="0" smtClean="0">
                <a:solidFill>
                  <a:schemeClr val="bg1"/>
                </a:solidFill>
              </a:rPr>
              <a:t>e positive gap.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Concentrate Here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Not Meeting Expectations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676400" y="1066800"/>
            <a:ext cx="2209800" cy="1371600"/>
          </a:xfrm>
          <a:prstGeom prst="wedgeRectCallout">
            <a:avLst>
              <a:gd name="adj1" fmla="val 73262"/>
              <a:gd name="adj2" fmla="val 10318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Intersection of Importance to Satisfaction</a:t>
            </a:r>
            <a:r>
              <a:rPr lang="en-US" sz="1400" dirty="0" smtClean="0">
                <a:solidFill>
                  <a:schemeClr val="bg1"/>
                </a:solidFill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Meeting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 Expectations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1066800" y="304800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Alumni </a:t>
            </a:r>
            <a:r>
              <a:rPr lang="en-US" sz="3200" dirty="0" smtClean="0">
                <a:solidFill>
                  <a:schemeClr val="tx2"/>
                </a:solidFill>
              </a:rPr>
              <a:t>Marketing Survey Results</a:t>
            </a:r>
          </a:p>
          <a:p>
            <a:r>
              <a:rPr lang="en-US" sz="3200" dirty="0" smtClean="0">
                <a:solidFill>
                  <a:schemeClr val="tx2"/>
                </a:solidFill>
              </a:rPr>
              <a:t>Top </a:t>
            </a:r>
            <a:r>
              <a:rPr lang="en-US" sz="3200" dirty="0">
                <a:solidFill>
                  <a:schemeClr val="tx2"/>
                </a:solidFill>
              </a:rPr>
              <a:t>Performance </a:t>
            </a:r>
            <a:r>
              <a:rPr lang="en-US" sz="3200" dirty="0" smtClean="0">
                <a:solidFill>
                  <a:schemeClr val="tx2"/>
                </a:solidFill>
              </a:rPr>
              <a:t>Gaps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752600" y="5867400"/>
            <a:ext cx="5616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NOTE: Larger gaps mean </a:t>
            </a:r>
            <a:r>
              <a:rPr lang="en-US" sz="1400" dirty="0" smtClean="0">
                <a:solidFill>
                  <a:srgbClr val="C00000"/>
                </a:solidFill>
              </a:rPr>
              <a:t>UNA </a:t>
            </a:r>
            <a:r>
              <a:rPr lang="en-US" sz="1400" dirty="0">
                <a:solidFill>
                  <a:srgbClr val="C00000"/>
                </a:solidFill>
              </a:rPr>
              <a:t>is least meeting expectations</a:t>
            </a: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219200" y="1676400"/>
          <a:ext cx="7022763" cy="409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Worksheet" r:id="rId3" imgW="6467368" imgH="3771900" progId="Excel.Sheet.8">
                  <p:link updateAutomatic="1"/>
                </p:oleObj>
              </mc:Choice>
              <mc:Fallback>
                <p:oleObj name="Worksheet" r:id="rId3" imgW="6467368" imgH="3771900" progId="Excel.Sheet.8">
                  <p:link updateAutomatic="1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22763" cy="409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Opinion 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Questions were designed to ask about particular attributes within UNA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Questions were either based on a 1- 7 </a:t>
            </a:r>
            <a:r>
              <a:rPr lang="en-US" sz="2400" dirty="0" err="1" smtClean="0">
                <a:solidFill>
                  <a:srgbClr val="7030A0"/>
                </a:solidFill>
              </a:rPr>
              <a:t>Likert</a:t>
            </a:r>
            <a:r>
              <a:rPr lang="en-US" sz="2400" dirty="0" smtClean="0">
                <a:solidFill>
                  <a:srgbClr val="7030A0"/>
                </a:solidFill>
              </a:rPr>
              <a:t> Scale or by Y/N answers</a:t>
            </a:r>
          </a:p>
          <a:p>
            <a:r>
              <a:rPr lang="en-US" sz="2400" dirty="0" err="1" smtClean="0"/>
              <a:t>Likert</a:t>
            </a:r>
            <a:r>
              <a:rPr lang="en-US" sz="2400" dirty="0" smtClean="0"/>
              <a:t> Scale responses were averaged. The higher the average the more favorable the respondent was toward that attribute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Survey</a:t>
            </a:r>
            <a:br>
              <a:rPr lang="en-US" sz="3200" dirty="0" smtClean="0"/>
            </a:br>
            <a:r>
              <a:rPr lang="en-US" sz="3200" dirty="0" smtClean="0"/>
              <a:t>Opinion Questions</a:t>
            </a:r>
            <a:endParaRPr lang="en-US" sz="3200" dirty="0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952500" y="2038350"/>
          <a:ext cx="7962900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6" name="Worksheet" r:id="rId3" imgW="7239030" imgH="2781330" progId="Excel.Sheet.8">
                  <p:link updateAutomatic="1"/>
                </p:oleObj>
              </mc:Choice>
              <mc:Fallback>
                <p:oleObj name="Worksheet" r:id="rId3" imgW="7239030" imgH="2781330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2038350"/>
                        <a:ext cx="7962900" cy="352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Survey</a:t>
            </a:r>
            <a:br>
              <a:rPr lang="en-US" sz="3200" dirty="0" smtClean="0"/>
            </a:br>
            <a:r>
              <a:rPr lang="en-US" sz="3200" dirty="0" smtClean="0"/>
              <a:t>Opinion Questions</a:t>
            </a:r>
            <a:endParaRPr lang="en-US" sz="3200" dirty="0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1014413" y="2038350"/>
          <a:ext cx="7456314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name="Worksheet" r:id="rId3" imgW="7115312" imgH="2781330" progId="Excel.Sheet.8">
                  <p:link updateAutomatic="1"/>
                </p:oleObj>
              </mc:Choice>
              <mc:Fallback>
                <p:oleObj name="Worksheet" r:id="rId3" imgW="7115312" imgH="2781330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2038350"/>
                        <a:ext cx="7456314" cy="352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Marketing Surveys and UWG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500" dirty="0" smtClean="0"/>
              <a:t>As part of a comprehensive marketing plan, UNA administered surveys to key target audiences</a:t>
            </a:r>
          </a:p>
          <a:p>
            <a:pPr lvl="1" eaLnBrk="1" hangingPunct="1"/>
            <a:r>
              <a:rPr lang="en-US" sz="2100" dirty="0" smtClean="0"/>
              <a:t>Alumni</a:t>
            </a:r>
          </a:p>
          <a:p>
            <a:pPr lvl="1" eaLnBrk="1" hangingPunct="1"/>
            <a:r>
              <a:rPr lang="en-US" sz="2100" dirty="0" smtClean="0"/>
              <a:t>Current Freshmen</a:t>
            </a:r>
          </a:p>
          <a:p>
            <a:pPr lvl="1" eaLnBrk="1" hangingPunct="1"/>
            <a:r>
              <a:rPr lang="en-US" sz="2100" dirty="0" smtClean="0"/>
              <a:t>Prospective Students</a:t>
            </a:r>
          </a:p>
          <a:p>
            <a:pPr eaLnBrk="1" hangingPunct="1"/>
            <a:r>
              <a:rPr lang="en-US" sz="2500" dirty="0" smtClean="0"/>
              <a:t>Results from this year’s survey would serve as a baseline for subsequent surveys</a:t>
            </a:r>
          </a:p>
          <a:p>
            <a:pPr eaLnBrk="1" hangingPunct="1"/>
            <a:r>
              <a:rPr lang="en-US" sz="2500" dirty="0" smtClean="0"/>
              <a:t>The surveys will be re-administered in Fall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Survey</a:t>
            </a:r>
            <a:br>
              <a:rPr lang="en-US" sz="3200" dirty="0" smtClean="0"/>
            </a:br>
            <a:r>
              <a:rPr lang="en-US" sz="3200" dirty="0" smtClean="0"/>
              <a:t>Opinion Questions</a:t>
            </a:r>
            <a:endParaRPr lang="en-US" sz="3200" dirty="0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057400"/>
            <a:ext cx="6929438" cy="418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Survey</a:t>
            </a:r>
            <a:br>
              <a:rPr lang="en-US" sz="3200" dirty="0" smtClean="0"/>
            </a:br>
            <a:r>
              <a:rPr lang="en-US" sz="3200" dirty="0" smtClean="0"/>
              <a:t>Opinion Questions</a:t>
            </a:r>
            <a:endParaRPr lang="en-US" sz="3200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1371600" y="1981199"/>
          <a:ext cx="6781800" cy="4091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Worksheet" r:id="rId3" imgW="4610222" imgH="2781330" progId="Excel.Sheet.12">
                  <p:link updateAutomatic="1"/>
                </p:oleObj>
              </mc:Choice>
              <mc:Fallback>
                <p:oleObj name="Worksheet" r:id="rId3" imgW="4610222" imgH="2781330" progId="Excel.Sheet.12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81199"/>
                        <a:ext cx="6781800" cy="40914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Open Ended Questions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Respondents were also asked their opinion on certain qualitative questions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These questions were codified and frequency distributions were run</a:t>
            </a:r>
          </a:p>
          <a:p>
            <a:r>
              <a:rPr lang="en-US" sz="2400" dirty="0" smtClean="0"/>
              <a:t>In certain cases, respondents were asked to choose “all that apply,” and some gave more than one answer. This this case the total </a:t>
            </a:r>
            <a:r>
              <a:rPr lang="en-US" sz="2400" i="1" dirty="0" smtClean="0"/>
              <a:t>n</a:t>
            </a:r>
            <a:r>
              <a:rPr lang="en-US" sz="2400" dirty="0" smtClean="0"/>
              <a:t> may be greater than the respondent rate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Alumni Survey</a:t>
            </a:r>
            <a:br>
              <a:rPr lang="en-US" sz="3200" dirty="0" smtClean="0"/>
            </a:br>
            <a:r>
              <a:rPr lang="en-US" sz="3200" dirty="0" smtClean="0"/>
              <a:t>Open-Ended Questions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30388" y="1827213"/>
            <a:ext cx="73136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500" dirty="0" smtClean="0"/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371600" y="1905000"/>
          <a:ext cx="6648450" cy="4011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Worksheet" r:id="rId3" imgW="4610222" imgH="2781330" progId="Excel.Sheet.8">
                  <p:link updateAutomatic="1"/>
                </p:oleObj>
              </mc:Choice>
              <mc:Fallback>
                <p:oleObj name="Worksheet" r:id="rId3" imgW="4610222" imgH="2781330" progId="Excel.Sheet.8">
                  <p:link updateAutomatic="1"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5000"/>
                        <a:ext cx="6648450" cy="4011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2400" y="601980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n = 598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Survey</a:t>
            </a:r>
            <a:br>
              <a:rPr lang="en-US" sz="3200" dirty="0" smtClean="0"/>
            </a:br>
            <a:r>
              <a:rPr lang="en-US" sz="3200" dirty="0" smtClean="0"/>
              <a:t>Open-Ended Questions</a:t>
            </a:r>
            <a:endParaRPr lang="en-US" sz="3200" dirty="0"/>
          </a:p>
        </p:txBody>
      </p:sp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1371600" y="1981200"/>
          <a:ext cx="6094173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9" name="Worksheet" r:id="rId3" imgW="4610222" imgH="2781330" progId="Excel.Sheet.8">
                  <p:link updateAutomatic="1"/>
                </p:oleObj>
              </mc:Choice>
              <mc:Fallback>
                <p:oleObj name="Worksheet" r:id="rId3" imgW="4610222" imgH="2781330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81200"/>
                        <a:ext cx="6094173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Survey</a:t>
            </a:r>
            <a:br>
              <a:rPr lang="en-US" sz="3200" dirty="0" smtClean="0"/>
            </a:br>
            <a:r>
              <a:rPr lang="en-US" sz="3200" dirty="0" smtClean="0"/>
              <a:t>Open-Ended Questions</a:t>
            </a:r>
            <a:endParaRPr lang="en-US" sz="3200" dirty="0"/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1371600" y="1981199"/>
          <a:ext cx="6705600" cy="4045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9" name="Worksheet" r:id="rId3" imgW="4610222" imgH="2781330" progId="Excel.Sheet.8">
                  <p:link updateAutomatic="1"/>
                </p:oleObj>
              </mc:Choice>
              <mc:Fallback>
                <p:oleObj name="Worksheet" r:id="rId3" imgW="4610222" imgH="2781330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81199"/>
                        <a:ext cx="6705600" cy="4045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38600" y="609600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n = 243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Survey</a:t>
            </a:r>
            <a:br>
              <a:rPr lang="en-US" sz="3200" dirty="0" smtClean="0"/>
            </a:br>
            <a:r>
              <a:rPr lang="en-US" sz="3200" dirty="0" smtClean="0"/>
              <a:t>Open-Ended Questions</a:t>
            </a:r>
            <a:endParaRPr lang="en-US" sz="3200" dirty="0"/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1371600" y="1904999"/>
          <a:ext cx="6629400" cy="3999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Worksheet" r:id="rId3" imgW="4610222" imgH="2781330" progId="Excel.Sheet.8">
                  <p:link updateAutomatic="1"/>
                </p:oleObj>
              </mc:Choice>
              <mc:Fallback>
                <p:oleObj name="Worksheet" r:id="rId3" imgW="4610222" imgH="2781330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4999"/>
                        <a:ext cx="6629400" cy="3999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0" y="601980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n = 487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Survey</a:t>
            </a:r>
            <a:br>
              <a:rPr lang="en-US" sz="3200" dirty="0" smtClean="0"/>
            </a:br>
            <a:r>
              <a:rPr lang="en-US" sz="3200" dirty="0" smtClean="0"/>
              <a:t>Open-Ended Questions</a:t>
            </a:r>
            <a:endParaRPr lang="en-US" sz="3200" dirty="0"/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1219200" y="1752600"/>
          <a:ext cx="6958642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name="Worksheet" r:id="rId3" imgW="4610222" imgH="2781330" progId="Excel.Sheet.8">
                  <p:link updateAutomatic="1"/>
                </p:oleObj>
              </mc:Choice>
              <mc:Fallback>
                <p:oleObj name="Worksheet" r:id="rId3" imgW="4610222" imgH="2781330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6958642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0" y="609600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n = 293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Recommendations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Alternate the Current Student Marketing Survey with the NSSE Survey</a:t>
            </a:r>
          </a:p>
          <a:p>
            <a:pPr eaLnBrk="1" hangingPunct="1"/>
            <a:r>
              <a:rPr lang="en-US" sz="2400" smtClean="0">
                <a:solidFill>
                  <a:schemeClr val="hlink"/>
                </a:solidFill>
              </a:rPr>
              <a:t>Continue to administer all three surveys every other year</a:t>
            </a:r>
          </a:p>
          <a:p>
            <a:pPr eaLnBrk="1" hangingPunct="1"/>
            <a:r>
              <a:rPr lang="en-US" sz="2400" smtClean="0"/>
              <a:t>Work to obtain a statistically significant response rate for each group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3581400" y="2871788"/>
            <a:ext cx="24241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University Involvement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2" y="1827213"/>
            <a:ext cx="7545387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University Advancement</a:t>
            </a:r>
          </a:p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University Relations</a:t>
            </a:r>
          </a:p>
          <a:p>
            <a:pPr eaLnBrk="1" hangingPunct="1"/>
            <a:r>
              <a:rPr lang="en-US" dirty="0" smtClean="0"/>
              <a:t>Web Master</a:t>
            </a:r>
          </a:p>
          <a:p>
            <a:pPr eaLnBrk="1" hangingPunct="1"/>
            <a:r>
              <a:rPr lang="en-US" dirty="0" smtClean="0">
                <a:solidFill>
                  <a:srgbClr val="7030A0"/>
                </a:solidFill>
              </a:rPr>
              <a:t>Marketing Committee</a:t>
            </a:r>
          </a:p>
          <a:p>
            <a:pPr eaLnBrk="1" hangingPunct="1"/>
            <a:r>
              <a:rPr lang="en-US" dirty="0" smtClean="0"/>
              <a:t>Institutional Research, Planning, and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Sample Size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19200" y="1752600"/>
            <a:ext cx="769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For the survey results to be generalized to each of the three separate populations, a significant sample size had to be generated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2400" y="2971800"/>
          <a:ext cx="8991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8" name="Document" r:id="rId4" imgW="5940026" imgH="359911" progId="Word.Document.12">
                  <p:embed/>
                </p:oleObj>
              </mc:Choice>
              <mc:Fallback>
                <p:oleObj name="Document" r:id="rId4" imgW="5940026" imgH="359911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971800"/>
                        <a:ext cx="89916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0" y="4648200"/>
            <a:ext cx="7467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As the population significantly increases, the sample size exponentially decreases:</a:t>
            </a:r>
          </a:p>
          <a:p>
            <a:r>
              <a:rPr lang="en-US"/>
              <a:t>N=100 (S=80%); N=1,000 (S=28%); N=10,000 (S=3.7%); N=100,0000 (S= .04%)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Sample Size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Based upon the formula, only the Alumni survey had a significant number of respondents</a:t>
            </a:r>
          </a:p>
          <a:p>
            <a:pPr eaLnBrk="1" hangingPunct="1"/>
            <a:r>
              <a:rPr lang="en-US" sz="2400" dirty="0" smtClean="0"/>
              <a:t>Alumni (n=504) – </a:t>
            </a:r>
            <a:r>
              <a:rPr lang="en-US" sz="2400" dirty="0" smtClean="0">
                <a:solidFill>
                  <a:schemeClr val="tx2"/>
                </a:solidFill>
              </a:rPr>
              <a:t>Significant</a:t>
            </a:r>
          </a:p>
          <a:p>
            <a:pPr eaLnBrk="1" hangingPunct="1"/>
            <a:r>
              <a:rPr lang="en-US" sz="2400" dirty="0" smtClean="0"/>
              <a:t>Prospective (n=150) – </a:t>
            </a:r>
            <a:r>
              <a:rPr lang="en-US" sz="2400" dirty="0" smtClean="0">
                <a:solidFill>
                  <a:srgbClr val="FFC000"/>
                </a:solidFill>
              </a:rPr>
              <a:t>Not Significant</a:t>
            </a:r>
          </a:p>
          <a:p>
            <a:pPr eaLnBrk="1" hangingPunct="1"/>
            <a:r>
              <a:rPr lang="en-US" sz="2400" dirty="0" smtClean="0"/>
              <a:t>Current Student (n=60) </a:t>
            </a:r>
            <a:r>
              <a:rPr lang="en-US" sz="2400" dirty="0" smtClean="0">
                <a:solidFill>
                  <a:schemeClr val="accent2"/>
                </a:solidFill>
              </a:rPr>
              <a:t>Not Significant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Measuring Both Importance and Satisfaction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The Importance/Satisfaction procedure measures the importance respondent places on a given attribute as well as how satisfied they are with the service of that same attribute</a:t>
            </a:r>
          </a:p>
          <a:p>
            <a:r>
              <a:rPr lang="en-US" sz="2000" smtClean="0">
                <a:solidFill>
                  <a:schemeClr val="tx2"/>
                </a:solidFill>
              </a:rPr>
              <a:t>Using I/S measures gives a lot more information than just satisfaction alone</a:t>
            </a:r>
          </a:p>
          <a:p>
            <a:r>
              <a:rPr lang="en-US" sz="2000" smtClean="0"/>
              <a:t>An important component of the I/S measure is the performance gap which is the mathematical difference between importance and satisfaction</a:t>
            </a:r>
          </a:p>
          <a:p>
            <a:r>
              <a:rPr lang="en-US" sz="2000" smtClean="0">
                <a:solidFill>
                  <a:schemeClr val="tx2"/>
                </a:solidFill>
              </a:rPr>
              <a:t>The performance gap indicates where the institution is least meeting student expectations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18 Characteristics/Attributes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828800"/>
            <a:ext cx="3886200" cy="4114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Access to Faculty</a:t>
            </a:r>
          </a:p>
          <a:p>
            <a:pPr eaLnBrk="1" hangingPunct="1"/>
            <a:r>
              <a:rPr lang="en-US" sz="1800" dirty="0" smtClean="0"/>
              <a:t>Availability of Major</a:t>
            </a:r>
          </a:p>
          <a:p>
            <a:pPr eaLnBrk="1" hangingPunct="1"/>
            <a:r>
              <a:rPr lang="en-US" sz="1800" dirty="0" smtClean="0"/>
              <a:t>Availability of Scholarships</a:t>
            </a:r>
          </a:p>
          <a:p>
            <a:pPr eaLnBrk="1" hangingPunct="1"/>
            <a:r>
              <a:rPr lang="en-US" sz="1800" dirty="0" smtClean="0"/>
              <a:t>Availability of Social Events</a:t>
            </a:r>
          </a:p>
          <a:p>
            <a:pPr eaLnBrk="1" hangingPunct="1"/>
            <a:r>
              <a:rPr lang="en-US" sz="1800" dirty="0" smtClean="0"/>
              <a:t>Close to Home</a:t>
            </a:r>
          </a:p>
          <a:p>
            <a:pPr eaLnBrk="1" hangingPunct="1"/>
            <a:r>
              <a:rPr lang="en-US" sz="1800" dirty="0" smtClean="0"/>
              <a:t>Varsity Athletic Programs</a:t>
            </a:r>
          </a:p>
          <a:p>
            <a:pPr eaLnBrk="1" hangingPunct="1"/>
            <a:r>
              <a:rPr lang="en-US" sz="1800" dirty="0" smtClean="0"/>
              <a:t>Cost to Attend</a:t>
            </a:r>
          </a:p>
          <a:p>
            <a:pPr eaLnBrk="1" hangingPunct="1"/>
            <a:r>
              <a:rPr lang="en-US" sz="1800" dirty="0" smtClean="0"/>
              <a:t>Honors Programs</a:t>
            </a:r>
          </a:p>
          <a:p>
            <a:pPr eaLnBrk="1" hangingPunct="1"/>
            <a:r>
              <a:rPr lang="en-US" sz="1800" dirty="0" smtClean="0"/>
              <a:t>Job Placement Opportunities</a:t>
            </a:r>
          </a:p>
          <a:p>
            <a:pPr eaLnBrk="1" hangingPunct="1"/>
            <a:r>
              <a:rPr lang="en-US" sz="1800" dirty="0" smtClean="0"/>
              <a:t>Leadership Development</a:t>
            </a:r>
          </a:p>
          <a:p>
            <a:pPr eaLnBrk="1" hangingPunct="1"/>
            <a:r>
              <a:rPr lang="en-US" sz="1800" dirty="0" smtClean="0"/>
              <a:t>National and State-Wide Reputation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1800" dirty="0" smtClean="0"/>
              <a:t>Warm/Friendly Campus</a:t>
            </a:r>
          </a:p>
          <a:p>
            <a:pPr eaLnBrk="1" hangingPunct="1"/>
            <a:r>
              <a:rPr lang="en-US" sz="1800" dirty="0" smtClean="0"/>
              <a:t>Quality of Classroom Facilities</a:t>
            </a:r>
          </a:p>
          <a:p>
            <a:pPr eaLnBrk="1" hangingPunct="1"/>
            <a:r>
              <a:rPr lang="en-US" sz="1800" dirty="0" smtClean="0"/>
              <a:t>Quality of Faculty</a:t>
            </a:r>
          </a:p>
          <a:p>
            <a:pPr eaLnBrk="1" hangingPunct="1"/>
            <a:r>
              <a:rPr lang="en-US" sz="1800" dirty="0" smtClean="0"/>
              <a:t>Quality of Undergraduate Education</a:t>
            </a:r>
          </a:p>
          <a:p>
            <a:pPr eaLnBrk="1" hangingPunct="1"/>
            <a:r>
              <a:rPr lang="en-US" sz="1800" dirty="0" smtClean="0"/>
              <a:t>Safe Campus</a:t>
            </a:r>
          </a:p>
          <a:p>
            <a:pPr eaLnBrk="1" hangingPunct="1"/>
            <a:r>
              <a:rPr lang="en-US" sz="1800" dirty="0" smtClean="0"/>
              <a:t>Selective Admissions Standards</a:t>
            </a:r>
          </a:p>
          <a:p>
            <a:pPr eaLnBrk="1" hangingPunct="1"/>
            <a:r>
              <a:rPr lang="en-US" sz="1800" dirty="0" smtClean="0"/>
              <a:t>Smaller Faculty/Student Ratio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Alumni Marketing Survey Results</a:t>
            </a:r>
            <a:br>
              <a:rPr lang="en-US" sz="3200" dirty="0" smtClean="0"/>
            </a:br>
            <a:r>
              <a:rPr lang="en-US" sz="3200" dirty="0" smtClean="0"/>
              <a:t>Statistics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Sent to all alumnae with contact information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Over 500 respondents</a:t>
            </a:r>
          </a:p>
          <a:p>
            <a:pPr eaLnBrk="1" hangingPunct="1"/>
            <a:r>
              <a:rPr lang="en-US" sz="2400" dirty="0" smtClean="0"/>
              <a:t>Over 62 percent were under 50 and over 50 percent graduated before 1990</a:t>
            </a:r>
          </a:p>
          <a:p>
            <a:pPr eaLnBrk="1" hangingPunct="1"/>
            <a:r>
              <a:rPr lang="en-US" sz="2400" dirty="0" smtClean="0"/>
              <a:t>Most respondents received their degrees from the Colleges of Business and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theme/theme1.xml><?xml version="1.0" encoding="utf-8"?>
<a:theme xmlns:a="http://schemas.openxmlformats.org/drawingml/2006/main" name="Eclipse">
  <a:themeElements>
    <a:clrScheme name="Custom 1">
      <a:dk1>
        <a:srgbClr val="000000"/>
      </a:dk1>
      <a:lt1>
        <a:srgbClr val="FFFFFF"/>
      </a:lt1>
      <a:dk2>
        <a:srgbClr val="7030A0"/>
      </a:dk2>
      <a:lt2>
        <a:srgbClr val="FFC000"/>
      </a:lt2>
      <a:accent1>
        <a:srgbClr val="7030A0"/>
      </a:accent1>
      <a:accent2>
        <a:srgbClr val="FFC000"/>
      </a:accent2>
      <a:accent3>
        <a:srgbClr val="84E084"/>
      </a:accent3>
      <a:accent4>
        <a:srgbClr val="000000"/>
      </a:accent4>
      <a:accent5>
        <a:srgbClr val="C00000"/>
      </a:accent5>
      <a:accent6>
        <a:srgbClr val="858585"/>
      </a:accent6>
      <a:hlink>
        <a:srgbClr val="542378"/>
      </a:hlink>
      <a:folHlink>
        <a:srgbClr val="FFFF00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1">
        <a:dk1>
          <a:srgbClr val="000000"/>
        </a:dk1>
        <a:lt1>
          <a:srgbClr val="FFFFFF"/>
        </a:lt1>
        <a:dk2>
          <a:srgbClr val="0000CC"/>
        </a:dk2>
        <a:lt2>
          <a:srgbClr val="5F5F5F"/>
        </a:lt2>
        <a:accent1>
          <a:srgbClr val="33CC33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2D00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2">
        <a:dk1>
          <a:srgbClr val="000000"/>
        </a:dk1>
        <a:lt1>
          <a:srgbClr val="FFFFFF"/>
        </a:lt1>
        <a:dk2>
          <a:srgbClr val="0000CC"/>
        </a:dk2>
        <a:lt2>
          <a:srgbClr val="5F5F5F"/>
        </a:lt2>
        <a:accent1>
          <a:srgbClr val="33CC33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2D00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1181</TotalTime>
  <Words>706</Words>
  <Application>Microsoft Office PowerPoint</Application>
  <PresentationFormat>On-screen Show (4:3)</PresentationFormat>
  <Paragraphs>127</Paragraphs>
  <Slides>39</Slides>
  <Notes>0</Notes>
  <HiddenSlides>1</HiddenSlides>
  <MMClips>0</MMClips>
  <ScaleCrop>false</ScaleCrop>
  <HeadingPairs>
    <vt:vector size="10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Links</vt:lpstr>
      </vt:variant>
      <vt:variant>
        <vt:i4>11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6" baseType="lpstr">
      <vt:lpstr>Arial</vt:lpstr>
      <vt:lpstr>Times New Roman</vt:lpstr>
      <vt:lpstr>Verdana</vt:lpstr>
      <vt:lpstr>Wingdings</vt:lpstr>
      <vt:lpstr>Eclipse</vt:lpstr>
      <vt:lpstr>C:\Documents and Settings\alluna\My Documents\AMS-06-21-08.xlsx!Programs![AMS-06-21-08.xlsx]Programs Chart 2</vt:lpstr>
      <vt:lpstr>C:\Documents and Settings\alluna\My Documents\AMS-06-21-08.xlsx!Gaps![AMS-06-21-08.xlsx]Gaps Chart 1</vt:lpstr>
      <vt:lpstr>C:\Documents and Settings\alluna\My Documents\AMS-06-21-08.xlsx!Gaps![AMS-06-21-08.xlsx]Gaps Chart 5</vt:lpstr>
      <vt:lpstr>C:\Documents and Settings\alluna\My Documents\AMS-06-21-08.xlsx!statements![AMS-06-21-08.xlsx]statements Chart 3</vt:lpstr>
      <vt:lpstr>C:\Documents and Settings\alluna\My Documents\AMS-06-21-08.xlsx!statements![AMS-06-21-08.xlsx]statements Chart 4</vt:lpstr>
      <vt:lpstr>C:\Documents and Settings\alluna\My Documents\AMS-06-21-08.xlsx</vt:lpstr>
      <vt:lpstr>C:\Documents and Settings\alluna\My Documents\AMS-06-21-08.xlsx!q4e![AMS-06-21-08.xlsx]q4e Chart 2</vt:lpstr>
      <vt:lpstr>AMS-06-21-08.xlsx!websites![AMS-06-21-08.xlsx]websites Chart 2</vt:lpstr>
      <vt:lpstr>C:\Documents and Settings\alluna\My Documents\AMS-06-21-08.xlsx!q8e![AMS-06-21-08.xlsx]q8e Chart 4</vt:lpstr>
      <vt:lpstr>C:\Documents and Settings\alluna\My Documents\AMS-06-21-08.xlsx!q9e![AMS-06-21-08.xlsx]q9e Chart 1</vt:lpstr>
      <vt:lpstr>C:\Documents and Settings\alluna\My Documents\AMS-06-21-08.xlsx!q10![AMS-06-21-08.xlsx]q10 Chart 1</vt:lpstr>
      <vt:lpstr>Document</vt:lpstr>
      <vt:lpstr>University Of North Alabama Alumni Marketing Survey Results</vt:lpstr>
      <vt:lpstr>Alumni Marketing Survey Results Points of Discussion</vt:lpstr>
      <vt:lpstr>Alumni Marketing Survey Results Marketing Surveys and UWG</vt:lpstr>
      <vt:lpstr>Alumni Marketing Survey Results University Involvement</vt:lpstr>
      <vt:lpstr>Alumni Marketing Survey Results Sample Size</vt:lpstr>
      <vt:lpstr>Alumni Marketing Survey Results Sample Size</vt:lpstr>
      <vt:lpstr>Measuring Both Importance and Satisfaction</vt:lpstr>
      <vt:lpstr>Alumni Marketing Survey Results 18 Characteristics/Attributes</vt:lpstr>
      <vt:lpstr>Alumni Marketing Survey Results Statistics</vt:lpstr>
      <vt:lpstr>Alumni Marketing Survey Results Demographics</vt:lpstr>
      <vt:lpstr>Alumni Marketing Survey Results Demographics, Cont.</vt:lpstr>
      <vt:lpstr>Alumni Marketing Survey Results Demographics, Cont.</vt:lpstr>
      <vt:lpstr>Alumni Marketing Survey Results Demographics, Cont.</vt:lpstr>
      <vt:lpstr>Alumni Marketing Survey Results Demographics, Cont.</vt:lpstr>
      <vt:lpstr>Alumni Marketing Survey Results Demographics, Cont.</vt:lpstr>
      <vt:lpstr>Alumni Marketing Survey Results Demographics, Cont.</vt:lpstr>
      <vt:lpstr>Alumni Marketing Survey Results Demographics, Cont.</vt:lpstr>
      <vt:lpstr>Alumni Marketing Survey Results Demographics, Cont.</vt:lpstr>
      <vt:lpstr>Alumni Marketing Survey Results Demographics, Cont.</vt:lpstr>
      <vt:lpstr>Alumni Marketing Survey Results Demographics, Cont.</vt:lpstr>
      <vt:lpstr>Alumni Marketing Survey Results Demographics, Cont.</vt:lpstr>
      <vt:lpstr>Alumni Survey Results Demographics, Cont.</vt:lpstr>
      <vt:lpstr>Alumni Marketing Survey Results Gap Analysis</vt:lpstr>
      <vt:lpstr>PowerPoint Presentation</vt:lpstr>
      <vt:lpstr>PowerPoint Presentation</vt:lpstr>
      <vt:lpstr>PowerPoint Presentation</vt:lpstr>
      <vt:lpstr>Alumni Marketing Survey Results Opinion Questions</vt:lpstr>
      <vt:lpstr>Alumni Survey Opinion Questions</vt:lpstr>
      <vt:lpstr>Alumni Survey Opinion Questions</vt:lpstr>
      <vt:lpstr>Alumni Survey Opinion Questions</vt:lpstr>
      <vt:lpstr>Alumni Survey Opinion Questions</vt:lpstr>
      <vt:lpstr>Alumni Marketing Survey Results Open Ended Questions</vt:lpstr>
      <vt:lpstr>Alumni Survey Open-Ended Questions</vt:lpstr>
      <vt:lpstr>Alumni Survey Open-Ended Questions</vt:lpstr>
      <vt:lpstr>Alumni Survey Open-Ended Questions</vt:lpstr>
      <vt:lpstr>Alumni Survey Open-Ended Questions</vt:lpstr>
      <vt:lpstr>Alumni Survey Open-Ended Questions</vt:lpstr>
      <vt:lpstr>Recommendations</vt:lpstr>
      <vt:lpstr>PowerPoint Presentation</vt:lpstr>
    </vt:vector>
  </TitlesOfParts>
  <Company>University of West Georgia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IRP</dc:creator>
  <cp:lastModifiedBy>Adkison, Victoria B.</cp:lastModifiedBy>
  <cp:revision>60</cp:revision>
  <dcterms:created xsi:type="dcterms:W3CDTF">2007-08-05T23:44:36Z</dcterms:created>
  <dcterms:modified xsi:type="dcterms:W3CDTF">2015-04-01T13:40:50Z</dcterms:modified>
</cp:coreProperties>
</file>